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0" r:id="rId4"/>
    <p:sldId id="258" r:id="rId5"/>
    <p:sldId id="284" r:id="rId6"/>
    <p:sldId id="278" r:id="rId7"/>
    <p:sldId id="277" r:id="rId8"/>
    <p:sldId id="259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0" r:id="rId17"/>
    <p:sldId id="282" r:id="rId18"/>
    <p:sldId id="269" r:id="rId19"/>
    <p:sldId id="270" r:id="rId20"/>
    <p:sldId id="271" r:id="rId21"/>
    <p:sldId id="272" r:id="rId22"/>
    <p:sldId id="273" r:id="rId23"/>
    <p:sldId id="274" r:id="rId24"/>
    <p:sldId id="279" r:id="rId25"/>
    <p:sldId id="283" r:id="rId26"/>
    <p:sldId id="275" r:id="rId27"/>
    <p:sldId id="261" r:id="rId28"/>
    <p:sldId id="27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73" d="100"/>
          <a:sy n="73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4CE03-11F9-4D7B-82BF-30236D9B9363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86C93-B6CD-44CD-A1C1-0470F229B7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don’t have to use other models to interpret and explain – we can make our own!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Ahhh</a:t>
            </a:r>
            <a:r>
              <a:rPr lang="en-US" dirty="0" smtClean="0"/>
              <a:t>, the classic ‘Hello, World!’ – look</a:t>
            </a:r>
            <a:r>
              <a:rPr lang="en-US" baseline="0" dirty="0" smtClean="0"/>
              <a:t> simple? It 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we add a</a:t>
            </a:r>
            <a:r>
              <a:rPr lang="en-US" baseline="0" dirty="0" smtClean="0"/>
              <a:t> varying force to our animation? Ask the user for an initial force to get the ball moving?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GameMaker</a:t>
            </a:r>
            <a:r>
              <a:rPr lang="en-US" baseline="0" dirty="0" smtClean="0"/>
              <a:t> example!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Robot arm demo</a:t>
            </a:r>
            <a:r>
              <a:rPr lang="en-US" baseline="0" dirty="0" smtClean="0"/>
              <a:t> – find a paper or plastic cup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just a lot of fun!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Happy 68</a:t>
            </a:r>
            <a:r>
              <a:rPr lang="en-US" baseline="30000" dirty="0" smtClean="0"/>
              <a:t>th</a:t>
            </a:r>
            <a:r>
              <a:rPr lang="en-US" dirty="0" smtClean="0"/>
              <a:t> Birthday, ENIAC! (interesting:</a:t>
            </a:r>
            <a:r>
              <a:rPr lang="en-US" baseline="0" dirty="0" smtClean="0"/>
              <a:t> you have roughly 4 million times the computing power in your pocket right now)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Niklaus</a:t>
            </a:r>
            <a:r>
              <a:rPr lang="en-US" dirty="0" smtClean="0"/>
              <a:t> Wirth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Dennis Ritchie at AT&amp;T Bell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Be-</a:t>
            </a:r>
            <a:r>
              <a:rPr lang="en-US" dirty="0" err="1" smtClean="0"/>
              <a:t>ar</a:t>
            </a:r>
            <a:r>
              <a:rPr lang="en-US" dirty="0" smtClean="0"/>
              <a:t>-</a:t>
            </a:r>
            <a:r>
              <a:rPr lang="en-US" dirty="0" err="1" smtClean="0"/>
              <a:t>neh</a:t>
            </a:r>
            <a:r>
              <a:rPr lang="en-US" dirty="0" smtClean="0"/>
              <a:t> </a:t>
            </a:r>
            <a:r>
              <a:rPr lang="en-US" dirty="0" err="1" smtClean="0"/>
              <a:t>Strov-stroop</a:t>
            </a:r>
            <a:r>
              <a:rPr lang="en-US" dirty="0" smtClean="0"/>
              <a:t> from</a:t>
            </a:r>
            <a:r>
              <a:rPr lang="en-US" baseline="0" dirty="0" smtClean="0"/>
              <a:t> FAQ: ‘</a:t>
            </a:r>
            <a:r>
              <a:rPr lang="en-US" dirty="0" smtClean="0"/>
              <a:t>start by saying it a few times in Norwegian, then stuff a potato down your throat and do it again’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Guido van </a:t>
            </a:r>
            <a:r>
              <a:rPr lang="en-US" dirty="0" err="1" smtClean="0"/>
              <a:t>Rossum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Portable Python</a:t>
            </a:r>
            <a:r>
              <a:rPr lang="en-US" baseline="0" dirty="0" smtClean="0"/>
              <a:t> is awesome – no admin access to system required, and it can be run out of a network folder! As a bonus, it comes with a bunch of handy libraries pre-installed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86C93-B6CD-44CD-A1C1-0470F229B7E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66195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21486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07289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3284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24874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06774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405293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597603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118354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44859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18155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632A5-B945-4037-BF93-E0D981352C6F}" type="datetimeFigureOut">
              <a:rPr lang="en-CA" smtClean="0"/>
              <a:pPr/>
              <a:t>2014-02-27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6CEA1-21D5-4CDE-BA89-7FA05DE7946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99352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.org/downloa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://python.org/" TargetMode="External"/><Relationship Id="rId4" Type="http://schemas.openxmlformats.org/officeDocument/2006/relationships/hyperlink" Target="http://portablepython.com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sagBkLXtR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05000"/>
          </a:xfrm>
          <a:noFill/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Beyond Angry Birds</a:t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3100" dirty="0" smtClean="0">
                <a:solidFill>
                  <a:schemeClr val="bg1"/>
                </a:solidFill>
              </a:rPr>
              <a:t>Programming in the High School Physics Classroom</a:t>
            </a:r>
            <a:endParaRPr lang="en-CA" sz="3100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828345" y="4495800"/>
            <a:ext cx="4315655" cy="2376446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Andy </a:t>
            </a:r>
            <a:r>
              <a:rPr lang="en-US" b="1" dirty="0" err="1" smtClean="0">
                <a:solidFill>
                  <a:schemeClr val="bg1"/>
                </a:solidFill>
              </a:rPr>
              <a:t>Mikula</a:t>
            </a:r>
            <a:endParaRPr lang="en-US" b="1" dirty="0" smtClean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  <a:cs typeface="Arabic Typesetting" pitchFamily="66" charset="-78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Arabic Typesetting" pitchFamily="66" charset="-78"/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andymikula.ca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andy@andymikula.ca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@</a:t>
            </a:r>
            <a:r>
              <a:rPr lang="en-US" dirty="0" err="1" smtClean="0">
                <a:solidFill>
                  <a:schemeClr val="bg1"/>
                </a:solidFill>
              </a:rPr>
              <a:t>andymikula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027" name="Picture 3" descr="H:\Downloads\email.png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5411" y="5764696"/>
            <a:ext cx="520644" cy="52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Downloads\twitter.png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7310" y="6275401"/>
            <a:ext cx="596845" cy="59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iphonehdwallpapers.net/wp-content/cache/b33b3e0276c20bbd4047b261016c7d29_w325_h487_s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F1A17"/>
              </a:clrFrom>
              <a:clrTo>
                <a:srgbClr val="1F1A1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2" y="2935356"/>
            <a:ext cx="3095626" cy="463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6034" y="5254694"/>
            <a:ext cx="479398" cy="39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068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Brief History of the (programming) Universe: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1950s – FORTRAN, LISP, and COBOL invented for business programming (on punch cards!)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667000"/>
            <a:ext cx="845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 AREA OF A TRIANGLE - HERON'S FORMULA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 INPUT - CARD READER UNIT 5, INTEGER INPUT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 OUTPUT - LINE PRINTER UNIT 6, REAL OUTPUT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 INPUT ERROR DISPAY ERROR OUTPUT CODE 1 IN JOB CONTROL LISTING 	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INTEGER A,B,C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READ(5,501) A,B,C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    501 FORMAT(3I5)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IF(A.EQ.0 .OR. B.EQ.0 .OR. C.EQ.0) STOP 1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S = (A + B + C) / 2.0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AREA = SQRT( S * (S - A) * (S - B) * (S - C))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WRITE(6,601) A,B,C,AREA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    601 FORMAT(4H A= ,I5,5H B= ,I5,5H C= ,I5,8H AREA= ,F10.2,12HSQUARE UNITS)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STOP </a:t>
            </a:r>
            <a:b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END</a:t>
            </a:r>
            <a:endParaRPr lang="en-US" sz="16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Brief History of the (programming) Universe: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1970 – </a:t>
            </a:r>
            <a:r>
              <a:rPr lang="en-US" dirty="0" smtClean="0">
                <a:solidFill>
                  <a:schemeClr val="bg1"/>
                </a:solidFill>
              </a:rPr>
              <a:t>Pascal – </a:t>
            </a:r>
            <a:r>
              <a:rPr lang="en-US" dirty="0" smtClean="0">
                <a:solidFill>
                  <a:schemeClr val="bg1"/>
                </a:solidFill>
              </a:rPr>
              <a:t>high-level structured language still used by Skype today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667000"/>
            <a:ext cx="84582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uses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crt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h : real;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 : real;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 : real;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begin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clrscr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('PROGRAM TO FIND AREA OF A TRIANGLE');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write ('Input the height of the triangle : ');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readln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(h);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;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write ('Input the length of the base of the triangle : ');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readln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(b);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;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a := (0.5 * b * h);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('The area of the triangle is : ', a:3:0);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  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readln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end.</a:t>
            </a:r>
            <a:endParaRPr lang="en-US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Brief History of the (programming) Universe: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1972 – C language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based on 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667000"/>
            <a:ext cx="84582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Assuming Triangle exists - valid input from user */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 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math.h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   </a:t>
            </a:r>
          </a:p>
          <a:p>
            <a:endParaRPr lang="en-US" sz="14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main()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{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double a, b, c, s, area;  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("Enter the sides of triangle</a:t>
            </a:r>
            <a:r>
              <a:rPr lang="en-US" sz="1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\n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");  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("%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lf%lf%lf",&amp;a,&amp;b,&amp;c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);  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s = (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a+b+c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)/2;  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area =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(s*(s-a)*(s-b)*(s-c));   </a:t>
            </a:r>
          </a:p>
          <a:p>
            <a:endParaRPr lang="en-US" sz="14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("Area of triangle = %.2lf</a:t>
            </a:r>
            <a:r>
              <a:rPr lang="en-US" sz="1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\n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", area);   </a:t>
            </a:r>
          </a:p>
          <a:p>
            <a:endParaRPr lang="en-US" sz="14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return 0; </a:t>
            </a:r>
          </a:p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Brief History of the (programming) Universe: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76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1983 – C++ (‘++’ increments an integer in C</a:t>
            </a:r>
            <a:r>
              <a:rPr lang="en-US" dirty="0" smtClean="0">
                <a:solidFill>
                  <a:schemeClr val="bg1"/>
                </a:solidFill>
              </a:rPr>
              <a:t>) written by </a:t>
            </a:r>
            <a:r>
              <a:rPr lang="en-US" dirty="0" err="1" smtClean="0">
                <a:solidFill>
                  <a:schemeClr val="bg1"/>
                </a:solidFill>
              </a:rPr>
              <a:t>Bjarne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Stroustrup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209800"/>
            <a:ext cx="8458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iostream.h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conio.h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math.h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void main()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{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a,b,c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float 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s,A,x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=1/2;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clrscr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();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&lt;&lt;"Enter the three sides of a triangle:\n";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&gt;&gt;a&gt;&gt;b&gt;c;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s=(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a+b+c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)/2;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A=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pow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((s(s-a)(s-b))(s-c)),x);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&lt;&lt;"AREA OF TRIANGLE\n";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&lt;&lt;A;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getch</a:t>
            </a: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(); </a:t>
            </a:r>
            <a:b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} </a:t>
            </a:r>
            <a:endParaRPr lang="en-US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Brief History of the (programming) Universe: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1991 – Python (named for, of course, Monty Python)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286000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 = float(input('Enter first side: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 = float(input('Enter second side: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 = float(input('Enter third side: '))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 = (a + b + c) / 2 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area = (s*(s-a)*(s-b)*(s-c)) ** 0.5 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print('The area of the triangle is %0.2f' %area)</a:t>
            </a:r>
            <a:endParaRPr lang="en-US" sz="20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History information from http://www.i-programmer.info/images/stories/News/2013/April/B/historyproglanginfo.gif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Python?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Relatively clean syntax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Huge community support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Library development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Questions actually get answered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It’s portable: 99% of the code you write will work in Windows, OS X, Linux, etc. (interpreted, not compiled)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Tools (and the language) are free!</a:t>
            </a:r>
          </a:p>
        </p:txBody>
      </p:sp>
      <p:pic>
        <p:nvPicPr>
          <p:cNvPr id="20482" name="Picture 2" descr="http://python.projects.pgfoundry.org/pytho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953000"/>
            <a:ext cx="65627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Getting Set Up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676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Three </a:t>
            </a:r>
            <a:r>
              <a:rPr lang="en-US" sz="2800" dirty="0" smtClean="0">
                <a:solidFill>
                  <a:schemeClr val="bg1"/>
                </a:solidFill>
              </a:rPr>
              <a:t>(of many) options: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noProof="0" dirty="0" smtClean="0">
                <a:solidFill>
                  <a:schemeClr val="bg1"/>
                </a:solidFill>
                <a:hlinkClick r:id="rId3"/>
              </a:rPr>
              <a:t>http://python.org/download</a:t>
            </a:r>
            <a:r>
              <a:rPr lang="en-US" sz="2800" noProof="0" dirty="0" smtClean="0">
                <a:solidFill>
                  <a:schemeClr val="bg1"/>
                </a:solidFill>
              </a:rPr>
              <a:t/>
            </a:r>
            <a:br>
              <a:rPr lang="en-US" sz="2800" noProof="0" dirty="0" smtClean="0">
                <a:solidFill>
                  <a:schemeClr val="bg1"/>
                </a:solidFill>
              </a:rPr>
            </a:br>
            <a:r>
              <a:rPr lang="en-US" sz="2800" noProof="0" dirty="0" smtClean="0">
                <a:solidFill>
                  <a:schemeClr val="bg1"/>
                </a:solidFill>
              </a:rPr>
              <a:t/>
            </a:r>
            <a:br>
              <a:rPr lang="en-US" sz="2800" noProof="0" dirty="0" smtClean="0">
                <a:solidFill>
                  <a:schemeClr val="bg1"/>
                </a:solidFill>
              </a:rPr>
            </a:br>
            <a:endParaRPr lang="en-US" sz="2800" noProof="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  <a:hlinkClick r:id="rId4"/>
              </a:rPr>
              <a:t>http://portablepython.com</a:t>
            </a:r>
            <a:r>
              <a:rPr lang="en-US" sz="2800" noProof="0" dirty="0" smtClean="0">
                <a:solidFill>
                  <a:schemeClr val="bg1"/>
                </a:solidFill>
                <a:hlinkClick r:id="rId4"/>
              </a:rPr>
              <a:t> </a:t>
            </a:r>
            <a:r>
              <a:rPr lang="en-US" sz="2800" noProof="0" dirty="0" smtClean="0">
                <a:solidFill>
                  <a:schemeClr val="bg1"/>
                </a:solidFill>
              </a:rPr>
              <a:t/>
            </a:r>
            <a:br>
              <a:rPr lang="en-US" sz="2800" noProof="0" dirty="0" smtClean="0">
                <a:solidFill>
                  <a:schemeClr val="bg1"/>
                </a:solidFill>
              </a:rPr>
            </a:br>
            <a:r>
              <a:rPr lang="en-US" sz="2800" noProof="0" dirty="0" smtClean="0">
                <a:solidFill>
                  <a:schemeClr val="bg1"/>
                </a:solidFill>
              </a:rPr>
              <a:t/>
            </a:r>
            <a:br>
              <a:rPr lang="en-US" sz="2800" noProof="0" dirty="0" smtClean="0">
                <a:solidFill>
                  <a:schemeClr val="bg1"/>
                </a:solidFill>
              </a:rPr>
            </a:br>
            <a:endParaRPr lang="en-US" sz="2800" noProof="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/>
              </a:rPr>
              <a:t>http://python.org</a:t>
            </a: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(interactive</a:t>
            </a:r>
            <a:r>
              <a:rPr kumimoji="0" lang="en-US" b="0" i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interpreter)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40" name="Picture 4" descr="http://icons.iconarchive.com/icons/visualpharm/icons8-metro-style/512/Decisions-Decision-ic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600200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*the* First Program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print('Hello, World!')</a:t>
            </a:r>
            <a:endParaRPr lang="en-US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The Basics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 = float(input('Enter first side: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 = float(input('Enter second side: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 = float(input('Enter third side: '))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 = (a + b + c) / 2 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area = (s*(s-a)*(s-b)*(s-c)) ** 0.5 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print('The area of the triangle is %0.2f' %area)</a:t>
            </a:r>
            <a:endParaRPr lang="en-US" sz="20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 anchor="t"/>
          <a:lstStyle/>
          <a:p>
            <a:r>
              <a:rPr lang="en-US" dirty="0" smtClean="0">
                <a:solidFill>
                  <a:schemeClr val="bg1"/>
                </a:solidFill>
              </a:rPr>
              <a:t>Python: *our* First Program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Convert miles to </a:t>
            </a:r>
            <a:r>
              <a:rPr lang="en-US" sz="2800" dirty="0" err="1" smtClean="0">
                <a:solidFill>
                  <a:schemeClr val="bg1"/>
                </a:solidFill>
              </a:rPr>
              <a:t>kilometres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20"/>
            <a:ext cx="8229600" cy="9111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 of Attack: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4114800" cy="203392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 bit about me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Why programming?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 brief history of the (programming) universe</a:t>
            </a:r>
          </a:p>
        </p:txBody>
      </p:sp>
      <p:pic>
        <p:nvPicPr>
          <p:cNvPr id="2050" name="Picture 2" descr="http://cdn.screenrant.com/wp-content/uploads/Star-Wars-Death-Star-Plans-Rebel-Pilo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48329"/>
            <a:ext cx="9144000" cy="392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724400" y="914400"/>
            <a:ext cx="4114800" cy="2033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dirty="0" smtClean="0">
                <a:solidFill>
                  <a:schemeClr val="bg1"/>
                </a:solidFill>
              </a:rPr>
              <a:t>Why Python?</a:t>
            </a:r>
          </a:p>
          <a:p>
            <a:r>
              <a:rPr lang="en-US" sz="3400" dirty="0" smtClean="0">
                <a:solidFill>
                  <a:schemeClr val="bg1"/>
                </a:solidFill>
              </a:rPr>
              <a:t>A Python primer</a:t>
            </a:r>
          </a:p>
          <a:p>
            <a:r>
              <a:rPr lang="en-US" sz="3400" dirty="0" smtClean="0">
                <a:solidFill>
                  <a:schemeClr val="bg1"/>
                </a:solidFill>
              </a:rPr>
              <a:t>Resources and where to find them</a:t>
            </a:r>
          </a:p>
          <a:p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038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Our First Program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 = float(input('Enter number of miles: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k = m * 1.6 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print('%0.2f miles is about %0.2f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kilometres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.' %(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m,k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))</a:t>
            </a:r>
            <a:endParaRPr lang="en-US" sz="20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A bit more complicated…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458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vi = float(input('Enter initial velocity: '))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 = float(input('Enter acceleration: '))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t = float(input('Enter total time: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d = vi*t + 0.5*a*t*t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print('Total distance travelled: %0.2f m.' %d)</a:t>
            </a:r>
            <a:endParaRPr lang="en-US" sz="20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Getting More Creative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45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import math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vi = float(input('Enter initial velocity: '))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 = float(input('Enter acceleration: '))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t = float(input('Enter total time: '))</a:t>
            </a:r>
            <a:b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</a:br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for x in range(0,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math.ceil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(t))):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d = vi*x + 0.5*a*x*x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print('Time: %0.1fs Distance: %0.2fm.' %(x, d))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d = vi*t + 0.5*a*t*t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print('Total distance travelled: %0.2f m.' %d)</a:t>
            </a:r>
            <a:endParaRPr lang="en-US" sz="20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What about a graph?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458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import math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matplotlib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pyplot</a:t>
            </a:r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numpy</a:t>
            </a:r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vi = float(input('Enter initial velocity: '))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 = float(input('Enter acceleration: '))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t = float(input('Enter total time: '))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for x in range(0,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math.ceil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(t))):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d = vi*x + 0.5*a*x*x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pyplot.plot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(x, d, '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bo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')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	print('Time: %0.1fs Distance: %0.2fm.' %(x, d))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d = vi*t + 0.5*a*t*t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print('Total distance travelled: %0.2f m.' %d)</a:t>
            </a:r>
          </a:p>
          <a:p>
            <a:endParaRPr lang="en-US" sz="2000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pyplot.show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()</a:t>
            </a:r>
            <a:endParaRPr lang="en-US" sz="2000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Python: Let’s Get Animated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More Cool Stuff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Raspberry Pi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Tiny, cheap ($35!) computer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Huge variety of peripherals available (cameras etc)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Programmable with Python!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Now For Something Completely Different…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Resources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http://www.codecademy.com/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http://codehs.com/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http://code.org/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http://python.org/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http://portablepython.com/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http://learnpython.org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http://programarcadegames.com</a:t>
            </a:r>
          </a:p>
          <a:p>
            <a:pPr>
              <a:buNone/>
            </a:pPr>
            <a:r>
              <a:rPr lang="en-CA" dirty="0" smtClean="0">
                <a:solidFill>
                  <a:schemeClr val="bg1"/>
                </a:solidFill>
              </a:rPr>
              <a:t>http://yoyogames.com/studio</a:t>
            </a:r>
          </a:p>
          <a:p>
            <a:pPr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3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05000"/>
          </a:xfrm>
          <a:noFill/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Thanks!</a:t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3100" dirty="0" smtClean="0">
                <a:solidFill>
                  <a:schemeClr val="bg1"/>
                </a:solidFill>
              </a:rPr>
              <a:t>Please feel free to get in touch!</a:t>
            </a:r>
            <a:endParaRPr lang="en-CA" sz="3100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828345" y="4495800"/>
            <a:ext cx="4315655" cy="2376446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Andy </a:t>
            </a:r>
            <a:r>
              <a:rPr lang="en-US" b="1" dirty="0" err="1" smtClean="0">
                <a:solidFill>
                  <a:schemeClr val="bg1"/>
                </a:solidFill>
              </a:rPr>
              <a:t>Mikula</a:t>
            </a:r>
            <a:endParaRPr lang="en-US" b="1" dirty="0" smtClean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  <a:cs typeface="Arabic Typesetting" pitchFamily="66" charset="-78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Arabic Typesetting" pitchFamily="66" charset="-78"/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andymikula.ca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andy@andymikula.ca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@</a:t>
            </a:r>
            <a:r>
              <a:rPr lang="en-US" dirty="0" err="1" smtClean="0">
                <a:solidFill>
                  <a:schemeClr val="bg1"/>
                </a:solidFill>
              </a:rPr>
              <a:t>andymikula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027" name="Picture 3" descr="H:\Downloads\email.png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5411" y="5764696"/>
            <a:ext cx="520644" cy="52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Downloads\twitter.png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7310" y="6275401"/>
            <a:ext cx="596845" cy="59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iphonehdwallpapers.net/wp-content/cache/b33b3e0276c20bbd4047b261016c7d29_w325_h487_s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F1A17"/>
              </a:clrFrom>
              <a:clrTo>
                <a:srgbClr val="1F1A1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2" y="2935356"/>
            <a:ext cx="3095626" cy="463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6034" y="5254694"/>
            <a:ext cx="479398" cy="39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068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0400"/>
            <a:ext cx="5105400" cy="144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If you have any questions at any time, let me know!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marykeyork.com/wp-content/uploads/2013/05/qn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6250"/>
            <a:ext cx="5448173" cy="472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62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My </a:t>
            </a:r>
            <a:r>
              <a:rPr lang="en-US" dirty="0" err="1" smtClean="0">
                <a:solidFill>
                  <a:schemeClr val="bg1"/>
                </a:solidFill>
              </a:rPr>
              <a:t>favourite</a:t>
            </a:r>
            <a:r>
              <a:rPr lang="en-US" dirty="0" smtClean="0">
                <a:solidFill>
                  <a:schemeClr val="bg1"/>
                </a:solidFill>
              </a:rPr>
              <a:t> slide: talking about myself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3581400" cy="51816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I’m a first-year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teacher in </a:t>
            </a:r>
            <a:r>
              <a:rPr lang="en-US" sz="2400" dirty="0" err="1" smtClean="0">
                <a:solidFill>
                  <a:schemeClr val="bg1"/>
                </a:solidFill>
              </a:rPr>
              <a:t>Myrnam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AB</a:t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 teach Math,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Computer Science,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and Physics, to grades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6-12</a:t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 worked in IT and Software Development for five years prior to going back to school in 2011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 descr="http://myrnam.ca/wp-content/uploads/2012/08/New-Myrnam-Schoo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96365">
            <a:off x="3406439" y="1537174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82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Video!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81200" y="22098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www.youtube.com/watch?v=GsagBkLXtRE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Programming?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Program of Studies: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“Students will use technology to investigate and/or solve problems.”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“Students will organize and manipulate data.”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“Students will: explain that concepts, models and theories are often used in interpreting and explaining observations and in predicting future observations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Programming?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s://www.attendly.com/wp-content/uploads/2012/09/computer_problems7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267200"/>
            <a:ext cx="5591175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80533" y="6629400"/>
            <a:ext cx="10615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www.xkcd.com</a:t>
            </a:r>
            <a:endParaRPr lang="en-CA" sz="11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Problem decomposition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‘Provability’: we can know our solution is correct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forces us to think about the details!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52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Programming?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29698" name="Picture 2" descr="http://www.graphics99.com/wp-content/uploads/2012/07/smile-cartoon-graphi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838200"/>
            <a:ext cx="76200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152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Brief History of the (programming) Universe: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1801 - Joseph Marie Jacquard uses </a:t>
            </a:r>
            <a:r>
              <a:rPr lang="en-US" dirty="0" err="1" smtClean="0">
                <a:solidFill>
                  <a:schemeClr val="bg1"/>
                </a:solidFill>
              </a:rPr>
              <a:t>punchcards</a:t>
            </a:r>
            <a:r>
              <a:rPr lang="en-US" dirty="0" smtClean="0">
                <a:solidFill>
                  <a:schemeClr val="bg1"/>
                </a:solidFill>
              </a:rPr>
              <a:t> to control a loom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1940s - Building on work by Alan Turing and Alonzo Church, early “computers” are programmed by manipulating wires, manual switches, and vacuum tubes</a:t>
            </a:r>
          </a:p>
        </p:txBody>
      </p:sp>
      <p:pic>
        <p:nvPicPr>
          <p:cNvPr id="1026" name="Picture 2" descr="http://upload.wikimedia.org/wikipedia/commons/e/e5/ENIAC-changing_a_tu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0950" y="1600200"/>
            <a:ext cx="5353050" cy="4427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33800" y="61722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Electronic Numerical Integrator and Computer, or ENIAC ran at 385 Hz – happy 68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!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http://upload.wikimedia.org/wikipedia/commons/e/e5/ENIAC-changing_a_tube.jpg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880</Words>
  <Application>Microsoft Office PowerPoint</Application>
  <PresentationFormat>On-screen Show (4:3)</PresentationFormat>
  <Paragraphs>199</Paragraphs>
  <Slides>28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Beyond Angry Birds Programming in the High School Physics Classroom</vt:lpstr>
      <vt:lpstr>Plan of Attack:</vt:lpstr>
      <vt:lpstr>Slide 3</vt:lpstr>
      <vt:lpstr>My favourite slide: talking about myself</vt:lpstr>
      <vt:lpstr>A Video!</vt:lpstr>
      <vt:lpstr>Why Programming?</vt:lpstr>
      <vt:lpstr>Why Programming?</vt:lpstr>
      <vt:lpstr>Why Programming?</vt:lpstr>
      <vt:lpstr>A Brief History of the (programming) Universe: </vt:lpstr>
      <vt:lpstr>A Brief History of the (programming) Universe: </vt:lpstr>
      <vt:lpstr>A Brief History of the (programming) Universe: </vt:lpstr>
      <vt:lpstr>A Brief History of the (programming) Universe: </vt:lpstr>
      <vt:lpstr>A Brief History of the (programming) Universe: </vt:lpstr>
      <vt:lpstr>A Brief History of the (programming) Universe: </vt:lpstr>
      <vt:lpstr>Why Python?</vt:lpstr>
      <vt:lpstr>Python: Getting Set Up</vt:lpstr>
      <vt:lpstr>Python: *the* First Program</vt:lpstr>
      <vt:lpstr>Python: The Basics</vt:lpstr>
      <vt:lpstr>Python: *our* First Program    Convert miles to kilometres</vt:lpstr>
      <vt:lpstr>Python: Our First Program</vt:lpstr>
      <vt:lpstr>Python: A bit more complicated…</vt:lpstr>
      <vt:lpstr>Python: Getting More Creative</vt:lpstr>
      <vt:lpstr>Python: What about a graph?</vt:lpstr>
      <vt:lpstr>Python: Let’s Get Animated</vt:lpstr>
      <vt:lpstr>More Cool Stuff</vt:lpstr>
      <vt:lpstr>And Now For Something Completely Different…</vt:lpstr>
      <vt:lpstr>Resources</vt:lpstr>
      <vt:lpstr>Thanks! Please feel free to get in touch!</vt:lpstr>
    </vt:vector>
  </TitlesOfParts>
  <Company>St. Paul ED. R.D. No.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Angry Birds Programming in the High School Physics Classroom</dc:title>
  <dc:creator>Daphne Couper</dc:creator>
  <cp:lastModifiedBy>Andy Mikula</cp:lastModifiedBy>
  <cp:revision>76</cp:revision>
  <dcterms:created xsi:type="dcterms:W3CDTF">2014-02-09T23:04:28Z</dcterms:created>
  <dcterms:modified xsi:type="dcterms:W3CDTF">2014-02-27T14:18:58Z</dcterms:modified>
</cp:coreProperties>
</file>